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rompt Medium" panose="00000600000000000000" pitchFamily="2" charset="-3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9414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0941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Estufa Inteligente com Arduino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751302"/>
            <a:ext cx="7415927" cy="2468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Projeto de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estufa inteligente com irrigação automática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desenvolvido com Arduino, capaz de monitorar a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umidade do solo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 acionar automaticamente uma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bomba de água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quando necessário.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A3DFF4B-F127-4D47-A741-859D7AF07DE5}"/>
              </a:ext>
            </a:extLst>
          </p:cNvPr>
          <p:cNvSpPr/>
          <p:nvPr/>
        </p:nvSpPr>
        <p:spPr>
          <a:xfrm>
            <a:off x="864037" y="1272897"/>
            <a:ext cx="480393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3600" b="1" dirty="0">
                <a:solidFill>
                  <a:schemeClr val="bg1"/>
                </a:solidFill>
              </a:rPr>
              <a:t> Autor</a:t>
            </a:r>
          </a:p>
        </p:txBody>
      </p:sp>
      <p:sp>
        <p:nvSpPr>
          <p:cNvPr id="5" name="Shape 13">
            <a:extLst>
              <a:ext uri="{FF2B5EF4-FFF2-40B4-BE49-F238E27FC236}">
                <a16:creationId xmlns:a16="http://schemas.microsoft.com/office/drawing/2014/main" id="{B2D3BD47-D49E-4E8A-B143-78B097558431}"/>
              </a:ext>
            </a:extLst>
          </p:cNvPr>
          <p:cNvSpPr/>
          <p:nvPr/>
        </p:nvSpPr>
        <p:spPr>
          <a:xfrm>
            <a:off x="864036" y="2393576"/>
            <a:ext cx="12287187" cy="4563007"/>
          </a:xfrm>
          <a:prstGeom prst="roundRect">
            <a:avLst>
              <a:gd name="adj" fmla="val 559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Professor de Robótica Educacional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🔗 </a:t>
            </a:r>
            <a:r>
              <a:rPr lang="pt-BR" b="1" dirty="0">
                <a:solidFill>
                  <a:schemeClr val="bg1"/>
                </a:solidFill>
              </a:rPr>
              <a:t>GITHUB: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r>
              <a:rPr lang="pt-BR" dirty="0">
                <a:solidFill>
                  <a:schemeClr val="bg1"/>
                </a:solidFill>
              </a:rPr>
              <a:t>https://github.com/rafael-aragao/Arduino-Projects/tree/64981af406fa181db718ec6a101c49ccb918cfe4/02-estufa-inteligente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84BE5725-2618-4D32-896D-38BA05CFD49F}"/>
              </a:ext>
            </a:extLst>
          </p:cNvPr>
          <p:cNvSpPr/>
          <p:nvPr/>
        </p:nvSpPr>
        <p:spPr>
          <a:xfrm>
            <a:off x="1108157" y="255380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7" name="Image 4" descr="preencoded.png">
            <a:extLst>
              <a:ext uri="{FF2B5EF4-FFF2-40B4-BE49-F238E27FC236}">
                <a16:creationId xmlns:a16="http://schemas.microsoft.com/office/drawing/2014/main" id="{8D9FAF0B-F223-475F-8FAC-F52F9AB96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1754" y="2757404"/>
            <a:ext cx="333256" cy="333256"/>
          </a:xfrm>
          <a:prstGeom prst="rect">
            <a:avLst/>
          </a:prstGeom>
        </p:spPr>
      </p:pic>
      <p:sp>
        <p:nvSpPr>
          <p:cNvPr id="8" name="Text 15">
            <a:extLst>
              <a:ext uri="{FF2B5EF4-FFF2-40B4-BE49-F238E27FC236}">
                <a16:creationId xmlns:a16="http://schemas.microsoft.com/office/drawing/2014/main" id="{D1FD62C4-DF2B-42FB-A004-5BC5276022CA}"/>
              </a:ext>
            </a:extLst>
          </p:cNvPr>
          <p:cNvSpPr/>
          <p:nvPr/>
        </p:nvSpPr>
        <p:spPr>
          <a:xfrm>
            <a:off x="1027475" y="35411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Rafael Aragão</a:t>
            </a:r>
            <a:endParaRPr lang="en-US" sz="2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7578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Descrição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686276" y="2531864"/>
            <a:ext cx="6505575" cy="4221956"/>
          </a:xfrm>
          <a:prstGeom prst="roundRect">
            <a:avLst>
              <a:gd name="adj" fmla="val 14035"/>
            </a:avLst>
          </a:prstGeom>
          <a:solidFill>
            <a:srgbClr val="16FFBB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33093" y="277868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Como Funciona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933093" y="3368397"/>
            <a:ext cx="601194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Sistema inteligente que monitora e irriga automaticamente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2754035"/>
            <a:ext cx="6150054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Estufa Inteligente utiliza um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 de umidade do solo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para verificar as condições da terra. Quando o solo está seco, o sistema aciona um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relé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ligando uma bomba d'água para irrigação. Assim que o solo atinge um nível adequado de umidade, a bomba é desligada automaticamente.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5346502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projeto possui caráter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educacional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sendo ideal para aulas de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robótica educacional, automação e sustentabilidade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0992"/>
            <a:ext cx="5486400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 err="1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94516" y="6245950"/>
            <a:ext cx="6327696" cy="897493"/>
          </a:xfrm>
          <a:prstGeom prst="roundRect">
            <a:avLst>
              <a:gd name="adj" fmla="val 4126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71812" y="6523247"/>
            <a:ext cx="464617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Automatizar o processo de irrigação</a:t>
            </a:r>
            <a:endParaRPr lang="en-US" sz="2150" dirty="0"/>
          </a:p>
        </p:txBody>
      </p:sp>
      <p:sp>
        <p:nvSpPr>
          <p:cNvPr id="5" name="Shape 3"/>
          <p:cNvSpPr/>
          <p:nvPr/>
        </p:nvSpPr>
        <p:spPr>
          <a:xfrm>
            <a:off x="7469028" y="6245950"/>
            <a:ext cx="6327815" cy="897493"/>
          </a:xfrm>
          <a:prstGeom prst="roundRect">
            <a:avLst>
              <a:gd name="adj" fmla="val 4126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746324" y="6523247"/>
            <a:ext cx="34024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Evitar desperdício de água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2249329"/>
            <a:ext cx="30228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Trabalhar conceitos de: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94517" y="2865296"/>
            <a:ext cx="12902327" cy="1839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Sensores analógicos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Atuadores (relé)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Tomada de decisão com Arduino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Sustentabilidade e tecnologia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94516" y="458247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Alinhar o projeto aos </a:t>
            </a:r>
            <a:r>
              <a:rPr lang="en-US" sz="190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ODS 4 (Educação de Qualidade)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e </a:t>
            </a:r>
            <a:r>
              <a:rPr lang="en-US" sz="190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ODS 15 (Vida Terrestre)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975" y="611450"/>
            <a:ext cx="630888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Componentes Utilizados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434937" y="1877197"/>
            <a:ext cx="3040380" cy="1240393"/>
          </a:xfrm>
          <a:prstGeom prst="roundRect">
            <a:avLst>
              <a:gd name="adj" fmla="val 2985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12233" y="2154493"/>
            <a:ext cx="24857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Arduino UNO</a:t>
            </a:r>
            <a:endParaRPr lang="en-US" sz="2150" dirty="0"/>
          </a:p>
        </p:txBody>
      </p:sp>
      <p:sp>
        <p:nvSpPr>
          <p:cNvPr id="5" name="Shape 3"/>
          <p:cNvSpPr/>
          <p:nvPr/>
        </p:nvSpPr>
        <p:spPr>
          <a:xfrm>
            <a:off x="3722133" y="1877197"/>
            <a:ext cx="3040499" cy="1240393"/>
          </a:xfrm>
          <a:prstGeom prst="roundRect">
            <a:avLst>
              <a:gd name="adj" fmla="val 2985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999430" y="2154493"/>
            <a:ext cx="248590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de Umidade do Solo + Módulo</a:t>
            </a:r>
            <a:endParaRPr lang="en-US" sz="2150" dirty="0"/>
          </a:p>
        </p:txBody>
      </p:sp>
      <p:sp>
        <p:nvSpPr>
          <p:cNvPr id="7" name="Shape 5"/>
          <p:cNvSpPr/>
          <p:nvPr/>
        </p:nvSpPr>
        <p:spPr>
          <a:xfrm>
            <a:off x="434818" y="4733970"/>
            <a:ext cx="3040499" cy="1240393"/>
          </a:xfrm>
          <a:prstGeom prst="roundRect">
            <a:avLst>
              <a:gd name="adj" fmla="val 2985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2114" y="5011266"/>
            <a:ext cx="24859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Módulo Relé</a:t>
            </a:r>
            <a:endParaRPr lang="en-US" sz="2150" dirty="0"/>
          </a:p>
        </p:txBody>
      </p:sp>
      <p:sp>
        <p:nvSpPr>
          <p:cNvPr id="9" name="Shape 7"/>
          <p:cNvSpPr/>
          <p:nvPr/>
        </p:nvSpPr>
        <p:spPr>
          <a:xfrm>
            <a:off x="3722133" y="4733970"/>
            <a:ext cx="3040499" cy="1240393"/>
          </a:xfrm>
          <a:prstGeom prst="roundRect">
            <a:avLst>
              <a:gd name="adj" fmla="val 2985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999430" y="5011266"/>
            <a:ext cx="248590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Bombinha de Água (5V)</a:t>
            </a:r>
            <a:endParaRPr lang="en-US" sz="2150" dirty="0"/>
          </a:p>
        </p:txBody>
      </p:sp>
      <p:sp>
        <p:nvSpPr>
          <p:cNvPr id="11" name="Shape 9"/>
          <p:cNvSpPr/>
          <p:nvPr/>
        </p:nvSpPr>
        <p:spPr>
          <a:xfrm>
            <a:off x="434937" y="3364406"/>
            <a:ext cx="6327696" cy="897493"/>
          </a:xfrm>
          <a:prstGeom prst="roundRect">
            <a:avLst>
              <a:gd name="adj" fmla="val 41263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2233" y="3641703"/>
            <a:ext cx="36890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Fonte externa (5V, 9V ou 12V)</a:t>
            </a:r>
            <a:endParaRPr lang="en-US" sz="2150" dirty="0"/>
          </a:p>
        </p:txBody>
      </p:sp>
      <p:sp>
        <p:nvSpPr>
          <p:cNvPr id="13" name="Shape 11"/>
          <p:cNvSpPr/>
          <p:nvPr/>
        </p:nvSpPr>
        <p:spPr>
          <a:xfrm>
            <a:off x="453748" y="6464620"/>
            <a:ext cx="6327815" cy="897493"/>
          </a:xfrm>
          <a:prstGeom prst="roundRect">
            <a:avLst>
              <a:gd name="adj" fmla="val 41263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31044" y="67419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Jumpers</a:t>
            </a:r>
            <a:endParaRPr lang="en-US" sz="215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23A8B8C-EFEB-4E19-AEBD-280853412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9" r="7868"/>
          <a:stretch/>
        </p:blipFill>
        <p:spPr>
          <a:xfrm>
            <a:off x="7058859" y="1720994"/>
            <a:ext cx="7235365" cy="60259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34584"/>
            <a:ext cx="577453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Esquema de Conexões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614136"/>
            <a:ext cx="4136231" cy="4180880"/>
          </a:xfrm>
          <a:prstGeom prst="roundRect">
            <a:avLst>
              <a:gd name="adj" fmla="val 895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41333" y="2891433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4930" y="3095030"/>
            <a:ext cx="333256" cy="333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1333" y="3878818"/>
            <a:ext cx="34792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de Umidade do Solo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41333" y="4369832"/>
            <a:ext cx="3581638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VCC → 5V do Arduino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GND → GND do Arduino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A0 → Pino A0 do Arduino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2614136"/>
            <a:ext cx="4136231" cy="4180880"/>
          </a:xfrm>
          <a:prstGeom prst="roundRect">
            <a:avLst>
              <a:gd name="adj" fmla="val 895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524381" y="2891433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29DD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7978" y="3095030"/>
            <a:ext cx="333256" cy="33325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24381" y="387881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Módulo Relé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5524381" y="4369832"/>
            <a:ext cx="3581638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VCC → 5V do Arduino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GND → GND do Arduino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 → Pino 8 do Arduino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9630132" y="2614136"/>
            <a:ext cx="4136231" cy="4180880"/>
          </a:xfrm>
          <a:prstGeom prst="roundRect">
            <a:avLst>
              <a:gd name="adj" fmla="val 895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907429" y="2891433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37A7E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1026" y="3095030"/>
            <a:ext cx="333256" cy="33325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07429" y="387881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Bombinha de Água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907429" y="4369832"/>
            <a:ext cx="3581638" cy="2147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Fio positivo → + da fonte externa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Fio negativo → COM do relé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do relé → – da fonte externa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99034" y="496372"/>
            <a:ext cx="3997166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Funcionamento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23" y="1258014"/>
            <a:ext cx="10678835" cy="400716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5545" y="2278712"/>
            <a:ext cx="551603" cy="5516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604103" y="4309643"/>
            <a:ext cx="1610678" cy="27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Parar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76164" y="2279746"/>
            <a:ext cx="551602" cy="55160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574206" y="4309643"/>
            <a:ext cx="1610678" cy="27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Bombear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7299" y="2279746"/>
            <a:ext cx="551602" cy="55160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555341" y="4309643"/>
            <a:ext cx="1610679" cy="27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Acionar Relé</a:t>
            </a:r>
            <a:endParaRPr lang="en-US" sz="17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8435" y="2279746"/>
            <a:ext cx="551603" cy="55160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536477" y="4309643"/>
            <a:ext cx="1610679" cy="27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Comparar</a:t>
            </a:r>
            <a:endParaRPr lang="en-US" sz="17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08539" y="2279746"/>
            <a:ext cx="551602" cy="55160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2473484" y="4309643"/>
            <a:ext cx="1610678" cy="27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Leitura</a:t>
            </a:r>
            <a:endParaRPr lang="en-US" sz="1700" dirty="0"/>
          </a:p>
        </p:txBody>
      </p:sp>
      <p:sp>
        <p:nvSpPr>
          <p:cNvPr id="14" name="Text 6"/>
          <p:cNvSpPr/>
          <p:nvPr/>
        </p:nvSpPr>
        <p:spPr>
          <a:xfrm>
            <a:off x="1799034" y="5412581"/>
            <a:ext cx="11032212" cy="746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Arduino realiza a leitura do valor analógico do sensor de umidade do solo. O valor é comparado com um </a:t>
            </a: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 configurável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 Se o solo estiver seco, o relé é acionado e a bomba liga. Quando o solo estiver úmido, a bomba é desligada automaticamente. As leituras são exibidas no </a:t>
            </a: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Serial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00" dirty="0"/>
          </a:p>
        </p:txBody>
      </p:sp>
      <p:sp>
        <p:nvSpPr>
          <p:cNvPr id="15" name="Text 7"/>
          <p:cNvSpPr/>
          <p:nvPr/>
        </p:nvSpPr>
        <p:spPr>
          <a:xfrm>
            <a:off x="1799034" y="6306145"/>
            <a:ext cx="11032212" cy="1426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Arduino realiza a leitura do valor analógico do sensor de umidade do solo.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2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valor é comparado com um </a:t>
            </a: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 configurável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3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o solo estiver seco, o relé é acionado e a bomba liga.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4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Quando o solo estiver úmido, a bomba é desligada automaticamente.</a:t>
            </a:r>
            <a:endParaRPr lang="en-US" sz="1400" dirty="0"/>
          </a:p>
          <a:p>
            <a:pPr marL="342900" indent="-342900" algn="l">
              <a:lnSpc>
                <a:spcPts val="1950"/>
              </a:lnSpc>
              <a:buSzPct val="100000"/>
              <a:buFont typeface="+mj-lt"/>
              <a:buAutoNum type="arabicPeriod" startAt="5"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leituras são exibidas no </a:t>
            </a:r>
            <a:r>
              <a:rPr lang="en-US" sz="1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Serial</a:t>
            </a: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41289" y="937617"/>
            <a:ext cx="4038957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Lógica do Código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361" y="1942504"/>
            <a:ext cx="181689" cy="181689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618361" y="2205752"/>
            <a:ext cx="3613428" cy="2286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2"/>
          <p:cNvSpPr/>
          <p:nvPr/>
        </p:nvSpPr>
        <p:spPr>
          <a:xfrm>
            <a:off x="1618361" y="2342316"/>
            <a:ext cx="327624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Leitura do sensor via analogRead()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8361" y="2887384"/>
            <a:ext cx="181689" cy="181689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1618361" y="3150632"/>
            <a:ext cx="3613428" cy="2286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Text 4"/>
          <p:cNvSpPr/>
          <p:nvPr/>
        </p:nvSpPr>
        <p:spPr>
          <a:xfrm>
            <a:off x="1618361" y="3287196"/>
            <a:ext cx="3613428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Definição de um valor limite para solo seco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9879" y="1942556"/>
            <a:ext cx="181689" cy="181689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7709879" y="2205803"/>
            <a:ext cx="3613428" cy="2286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2" name="Text 6"/>
          <p:cNvSpPr/>
          <p:nvPr/>
        </p:nvSpPr>
        <p:spPr>
          <a:xfrm>
            <a:off x="7709879" y="2342368"/>
            <a:ext cx="3613428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Estrutura condicional (if / else) para tomada de decisão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9879" y="3139848"/>
            <a:ext cx="181689" cy="181689"/>
          </a:xfrm>
          <a:prstGeom prst="rect">
            <a:avLst/>
          </a:prstGeom>
        </p:spPr>
      </p:pic>
      <p:sp>
        <p:nvSpPr>
          <p:cNvPr id="14" name="Shape 7"/>
          <p:cNvSpPr/>
          <p:nvPr/>
        </p:nvSpPr>
        <p:spPr>
          <a:xfrm>
            <a:off x="7709879" y="3403096"/>
            <a:ext cx="3613428" cy="2286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5" name="Text 8"/>
          <p:cNvSpPr/>
          <p:nvPr/>
        </p:nvSpPr>
        <p:spPr>
          <a:xfrm>
            <a:off x="7709879" y="3539660"/>
            <a:ext cx="350746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Acionamento do relé por saída digital</a:t>
            </a:r>
            <a:endParaRPr lang="en-US" sz="20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9879" y="4084728"/>
            <a:ext cx="181689" cy="181689"/>
          </a:xfrm>
          <a:prstGeom prst="rect">
            <a:avLst/>
          </a:prstGeom>
        </p:spPr>
      </p:pic>
      <p:sp>
        <p:nvSpPr>
          <p:cNvPr id="17" name="Shape 9"/>
          <p:cNvSpPr/>
          <p:nvPr/>
        </p:nvSpPr>
        <p:spPr>
          <a:xfrm>
            <a:off x="7709879" y="4347976"/>
            <a:ext cx="3613428" cy="2286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18" name="Text 10"/>
          <p:cNvSpPr/>
          <p:nvPr/>
        </p:nvSpPr>
        <p:spPr>
          <a:xfrm>
            <a:off x="7709879" y="4484540"/>
            <a:ext cx="3613428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Atualização periódica a cada 1 segundo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92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Como Executar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398752"/>
            <a:ext cx="4300776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3633073"/>
            <a:ext cx="38071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Abrir o arquivo .ino na Arduino IDE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812" y="2398752"/>
            <a:ext cx="4300776" cy="9875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1629" y="3633073"/>
            <a:ext cx="38071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Conectar o Arduino ao computador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2398752"/>
            <a:ext cx="4300776" cy="9875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2404" y="3633073"/>
            <a:ext cx="38071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Selecionar a placa e a porta corretas</a:t>
            </a:r>
            <a:endParaRPr lang="en-US" sz="2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4843343"/>
            <a:ext cx="4300776" cy="98750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10853" y="6077664"/>
            <a:ext cx="31534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Fazer o upload do código</a:t>
            </a:r>
            <a:endParaRPr lang="en-US" sz="21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812" y="4843343"/>
            <a:ext cx="4300776" cy="98750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11629" y="607766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Alimentar o circuito</a:t>
            </a:r>
            <a:endParaRPr lang="en-US" sz="21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5588" y="4843343"/>
            <a:ext cx="4300776" cy="98750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712404" y="6077664"/>
            <a:ext cx="380714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Acompanhar as leituras pelo Monitor Serial</a:t>
            </a:r>
            <a:endParaRPr lang="en-US" sz="2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1535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Imagens / Esquema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720721" y="4149090"/>
            <a:ext cx="7045643" cy="987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 imagens do protótipo e do esquema de ligação estão disponíveis na pasta </a:t>
            </a:r>
            <a:r>
              <a:rPr lang="en-US" sz="24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imagens/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deste projeto.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350437" y="3871436"/>
            <a:ext cx="30480" cy="1542812"/>
          </a:xfrm>
          <a:prstGeom prst="rect">
            <a:avLst/>
          </a:prstGeom>
          <a:solidFill>
            <a:srgbClr val="16FFBB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512</Words>
  <Application>Microsoft Office PowerPoint</Application>
  <PresentationFormat>Personalizar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Spline Sans Bold</vt:lpstr>
      <vt:lpstr>Barlow</vt:lpstr>
      <vt:lpstr>Arial</vt:lpstr>
      <vt:lpstr>Prompt Medium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Rafael Aragão</dc:creator>
  <cp:lastModifiedBy>RAFAEL ARAGAO DE AZEVEDO</cp:lastModifiedBy>
  <cp:revision>2</cp:revision>
  <dcterms:created xsi:type="dcterms:W3CDTF">2026-02-20T18:25:26Z</dcterms:created>
  <dcterms:modified xsi:type="dcterms:W3CDTF">2026-02-20T18:33:52Z</dcterms:modified>
</cp:coreProperties>
</file>